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186" r:id="rId2"/>
  </p:sldMasterIdLst>
  <p:notesMasterIdLst>
    <p:notesMasterId r:id="rId32"/>
  </p:notesMasterIdLst>
  <p:sldIdLst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66" r:id="rId15"/>
    <p:sldId id="267" r:id="rId16"/>
    <p:sldId id="269" r:id="rId17"/>
    <p:sldId id="276" r:id="rId18"/>
    <p:sldId id="277" r:id="rId19"/>
    <p:sldId id="270" r:id="rId20"/>
    <p:sldId id="271" r:id="rId21"/>
    <p:sldId id="272" r:id="rId22"/>
    <p:sldId id="273" r:id="rId23"/>
    <p:sldId id="274" r:id="rId24"/>
    <p:sldId id="278" r:id="rId25"/>
    <p:sldId id="283" r:id="rId26"/>
    <p:sldId id="284" r:id="rId27"/>
    <p:sldId id="279" r:id="rId28"/>
    <p:sldId id="282" r:id="rId29"/>
    <p:sldId id="275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"China real GDP growth rate"</c:f>
              <c:strCache>
                <c:ptCount val="1"/>
                <c:pt idx="0">
                  <c:v>China real GDP growth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[工作簿1]Sheet1!$A$27:$A$60</c:f>
              <c:strCach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strCache>
            </c:strRef>
          </c:cat>
          <c:val>
            <c:numRef>
              <c:f>[工作簿1]Sheet1!$C$27:$C$60</c:f>
              <c:numCache>
                <c:formatCode>General</c:formatCode>
                <c:ptCount val="34"/>
                <c:pt idx="0">
                  <c:v>0.119091083997305</c:v>
                </c:pt>
                <c:pt idx="1">
                  <c:v>7.3313320184775793E-2</c:v>
                </c:pt>
                <c:pt idx="2">
                  <c:v>9.91216613770209E-2</c:v>
                </c:pt>
                <c:pt idx="3">
                  <c:v>9.4579011522062995E-2</c:v>
                </c:pt>
                <c:pt idx="4">
                  <c:v>2.6007041074238301E-2</c:v>
                </c:pt>
                <c:pt idx="5">
                  <c:v>2.39361245948717E-2</c:v>
                </c:pt>
                <c:pt idx="6">
                  <c:v>7.8129577901975694E-2</c:v>
                </c:pt>
                <c:pt idx="7">
                  <c:v>0.128249454735615</c:v>
                </c:pt>
                <c:pt idx="8">
                  <c:v>0.12566027995705201</c:v>
                </c:pt>
                <c:pt idx="9">
                  <c:v>0.11781568694182799</c:v>
                </c:pt>
                <c:pt idx="10">
                  <c:v>9.7502790013580296E-2</c:v>
                </c:pt>
                <c:pt idx="11">
                  <c:v>8.7821848828707694E-2</c:v>
                </c:pt>
                <c:pt idx="12">
                  <c:v>8.11854811854755E-2</c:v>
                </c:pt>
                <c:pt idx="13">
                  <c:v>6.8078063193134794E-2</c:v>
                </c:pt>
                <c:pt idx="14">
                  <c:v>6.7392700272723496E-2</c:v>
                </c:pt>
                <c:pt idx="15">
                  <c:v>7.6400016553426001E-2</c:v>
                </c:pt>
                <c:pt idx="16">
                  <c:v>7.5558016717554202E-2</c:v>
                </c:pt>
                <c:pt idx="17">
                  <c:v>8.4019150614508306E-2</c:v>
                </c:pt>
                <c:pt idx="18">
                  <c:v>9.3523642617353603E-2</c:v>
                </c:pt>
                <c:pt idx="19">
                  <c:v>9.4591750503148803E-2</c:v>
                </c:pt>
                <c:pt idx="20">
                  <c:v>0.10742552314170301</c:v>
                </c:pt>
                <c:pt idx="21">
                  <c:v>0.12091836271647401</c:v>
                </c:pt>
                <c:pt idx="22">
                  <c:v>0.136363448575165</c:v>
                </c:pt>
                <c:pt idx="23">
                  <c:v>9.0938721024024199E-2</c:v>
                </c:pt>
                <c:pt idx="24">
                  <c:v>8.8570298188038701E-2</c:v>
                </c:pt>
                <c:pt idx="25">
                  <c:v>0.10103100723312999</c:v>
                </c:pt>
                <c:pt idx="26">
                  <c:v>9.0272559445715897E-2</c:v>
                </c:pt>
                <c:pt idx="27">
                  <c:v>7.3353800099573305E-2</c:v>
                </c:pt>
                <c:pt idx="28">
                  <c:v>7.2378625154307305E-2</c:v>
                </c:pt>
                <c:pt idx="29">
                  <c:v>6.75762201999561E-2</c:v>
                </c:pt>
                <c:pt idx="30">
                  <c:v>6.3634693000756096E-2</c:v>
                </c:pt>
                <c:pt idx="31">
                  <c:v>6.1602810254158397E-2</c:v>
                </c:pt>
                <c:pt idx="32">
                  <c:v>6.1617720043005697E-2</c:v>
                </c:pt>
                <c:pt idx="33">
                  <c:v>6.11511707222505E-2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C9-4BE7-8AF5-C2C31F861751}"/>
            </c:ext>
          </c:extLst>
        </c:ser>
        <c:ser>
          <c:idx val="1"/>
          <c:order val="1"/>
          <c:tx>
            <c:strRef>
              <c:f>"Mexico real GDP growth rate"</c:f>
              <c:strCache>
                <c:ptCount val="1"/>
                <c:pt idx="0">
                  <c:v>Mexico real GDP growth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[工作簿1]Sheet1!$A$27:$A$60</c:f>
              <c:strCach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strCache>
            </c:strRef>
          </c:cat>
          <c:val>
            <c:numRef>
              <c:f>[工作簿1]Sheet1!$E$27:$E$60</c:f>
              <c:numCache>
                <c:formatCode>General</c:formatCode>
                <c:ptCount val="34"/>
                <c:pt idx="0">
                  <c:v>-5.5888588138541799E-5</c:v>
                </c:pt>
                <c:pt idx="1">
                  <c:v>-5.0968512491211801E-2</c:v>
                </c:pt>
                <c:pt idx="2">
                  <c:v>-3.3381989920390201E-3</c:v>
                </c:pt>
                <c:pt idx="3">
                  <c:v>-7.0838632364770299E-3</c:v>
                </c:pt>
                <c:pt idx="4">
                  <c:v>2.1082930877454501E-2</c:v>
                </c:pt>
                <c:pt idx="5">
                  <c:v>3.2033878492227198E-2</c:v>
                </c:pt>
                <c:pt idx="6">
                  <c:v>2.30200659112927E-2</c:v>
                </c:pt>
                <c:pt idx="7">
                  <c:v>1.6831148277880199E-2</c:v>
                </c:pt>
                <c:pt idx="8">
                  <c:v>1.57925459333175E-3</c:v>
                </c:pt>
                <c:pt idx="9">
                  <c:v>3.1590596891435001E-2</c:v>
                </c:pt>
                <c:pt idx="10">
                  <c:v>-7.8317422553591004E-2</c:v>
                </c:pt>
                <c:pt idx="11">
                  <c:v>5.0724448334414002E-2</c:v>
                </c:pt>
                <c:pt idx="12">
                  <c:v>5.1935635398779399E-2</c:v>
                </c:pt>
                <c:pt idx="13">
                  <c:v>3.5815678844592198E-2</c:v>
                </c:pt>
                <c:pt idx="14">
                  <c:v>1.2478371064647E-2</c:v>
                </c:pt>
                <c:pt idx="15">
                  <c:v>3.4409858786208503E-2</c:v>
                </c:pt>
                <c:pt idx="16">
                  <c:v>-1.79290361258648E-2</c:v>
                </c:pt>
                <c:pt idx="17">
                  <c:v>-1.4029322654093099E-2</c:v>
                </c:pt>
                <c:pt idx="18">
                  <c:v>7.2262315291338197E-4</c:v>
                </c:pt>
                <c:pt idx="19">
                  <c:v>2.4948329845069901E-2</c:v>
                </c:pt>
                <c:pt idx="20">
                  <c:v>8.6951579691301201E-3</c:v>
                </c:pt>
                <c:pt idx="21">
                  <c:v>2.9844383419292499E-2</c:v>
                </c:pt>
                <c:pt idx="22">
                  <c:v>7.8256809354133594E-3</c:v>
                </c:pt>
                <c:pt idx="23">
                  <c:v>-3.5763298847657499E-3</c:v>
                </c:pt>
                <c:pt idx="24">
                  <c:v>-6.6741670502468806E-2</c:v>
                </c:pt>
                <c:pt idx="25">
                  <c:v>3.6171894362213998E-2</c:v>
                </c:pt>
                <c:pt idx="26">
                  <c:v>2.2271608515681302E-2</c:v>
                </c:pt>
                <c:pt idx="27">
                  <c:v>2.2471451208782502E-2</c:v>
                </c:pt>
                <c:pt idx="28">
                  <c:v>2.9449416696691899E-4</c:v>
                </c:pt>
                <c:pt idx="29">
                  <c:v>1.49918893305392E-2</c:v>
                </c:pt>
                <c:pt idx="30">
                  <c:v>2.0139271135847001E-2</c:v>
                </c:pt>
                <c:pt idx="31">
                  <c:v>1.6906302361349799E-2</c:v>
                </c:pt>
                <c:pt idx="32">
                  <c:v>8.8854414830625804E-3</c:v>
                </c:pt>
                <c:pt idx="33">
                  <c:v>8.5176891096676605E-3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C9-4BE7-8AF5-C2C31F861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677098"/>
        <c:axId val="368034440"/>
      </c:lineChart>
      <c:catAx>
        <c:axId val="74167709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034440"/>
        <c:crosses val="autoZero"/>
        <c:auto val="1"/>
        <c:lblAlgn val="ctr"/>
        <c:lblOffset val="100"/>
        <c:noMultiLvlLbl val="0"/>
      </c:catAx>
      <c:valAx>
        <c:axId val="36803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16770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D657-1C6E-4424-9C0D-ED5A2550081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AF0F-DA2C-4755-86CC-DC22404DA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5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BAF0F-DA2C-4755-86CC-DC22404DA7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36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BAF0F-DA2C-4755-86CC-DC22404DA7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BAF0F-DA2C-4755-86CC-DC22404DA76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8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7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7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225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8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230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88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27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7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3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12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0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199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8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0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39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1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D196E94-C142-4FBD-AE1D-10B37B709895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5B1761A-B64F-432E-B453-64FB83AD94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32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0A053-A411-49CD-9A68-21691E0DD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800" dirty="0"/>
              <a:t>Why Have Economic Reforms in Mexico Not Generated Growth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594D60-FE37-473D-B30F-8E90BFC8D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Author: Timothy J. Kehoe and Kim J. Ruhl</a:t>
            </a:r>
          </a:p>
          <a:p>
            <a:r>
              <a:rPr lang="en-US" altLang="zh-CN" dirty="0"/>
              <a:t>Presenter: </a:t>
            </a:r>
            <a:r>
              <a:rPr lang="en-US" altLang="zh-CN" dirty="0" err="1"/>
              <a:t>Zhijian</a:t>
            </a:r>
            <a:r>
              <a:rPr lang="en-US" altLang="zh-CN" dirty="0"/>
              <a:t> Yang</a:t>
            </a:r>
          </a:p>
          <a:p>
            <a:r>
              <a:rPr lang="en-US" altLang="zh-CN" dirty="0"/>
              <a:t>Professor: Philip </a:t>
            </a:r>
            <a:r>
              <a:rPr lang="en-US" altLang="zh-CN" dirty="0" err="1"/>
              <a:t>Dybvig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820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D804A-F7AC-455A-AE21-9F38C38B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Debate in research history: </a:t>
            </a:r>
            <a:br>
              <a:rPr lang="en-US" altLang="zh-CN" dirty="0"/>
            </a:br>
            <a:r>
              <a:rPr lang="en-US" altLang="zh-CN" sz="3200" dirty="0"/>
              <a:t>Cross-Country Growth Regressions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BF03F4-C95D-4E7F-A2C5-842D9172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22190"/>
          </a:xfrm>
        </p:spPr>
        <p:txBody>
          <a:bodyPr>
            <a:normAutofit/>
          </a:bodyPr>
          <a:lstStyle/>
          <a:p>
            <a:r>
              <a:rPr lang="en-US" altLang="zh-CN" dirty="0"/>
              <a:t>measures of openness in cross-country growth regressions:</a:t>
            </a:r>
          </a:p>
          <a:p>
            <a:r>
              <a:rPr lang="en-US" altLang="zh-CN" dirty="0"/>
              <a:t>Jeffrey D. Sachs and Andrew M. Warner (1995):  Classify a country as closed if</a:t>
            </a:r>
          </a:p>
          <a:p>
            <a:pPr lvl="1"/>
            <a:r>
              <a:rPr lang="en-US" altLang="zh-CN" dirty="0"/>
              <a:t>(1) a high average tariff rate</a:t>
            </a:r>
          </a:p>
          <a:p>
            <a:pPr lvl="1"/>
            <a:r>
              <a:rPr lang="en-US" altLang="zh-CN" dirty="0"/>
              <a:t>(2) nontariff barriers on a large fraction of imports</a:t>
            </a:r>
          </a:p>
          <a:p>
            <a:pPr lvl="1"/>
            <a:r>
              <a:rPr lang="en-US" altLang="zh-CN" dirty="0"/>
              <a:t>(3) a socialist economic system</a:t>
            </a:r>
          </a:p>
          <a:p>
            <a:pPr lvl="1"/>
            <a:r>
              <a:rPr lang="en-US" altLang="zh-CN" dirty="0"/>
              <a:t>(4) a state monopoly over major exports</a:t>
            </a:r>
          </a:p>
          <a:p>
            <a:pPr lvl="1"/>
            <a:r>
              <a:rPr lang="en-US" altLang="zh-CN" dirty="0"/>
              <a:t>(5) a high black-market premium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David Dollar and </a:t>
            </a:r>
            <a:r>
              <a:rPr lang="en-US" altLang="zh-CN" dirty="0" err="1"/>
              <a:t>Aart</a:t>
            </a:r>
            <a:r>
              <a:rPr lang="en-US" altLang="zh-CN" dirty="0"/>
              <a:t> </a:t>
            </a:r>
            <a:r>
              <a:rPr lang="en-US" altLang="zh-CN" dirty="0" err="1"/>
              <a:t>Kraay</a:t>
            </a:r>
            <a:r>
              <a:rPr lang="en-US" altLang="zh-CN" dirty="0"/>
              <a:t> (2004)</a:t>
            </a:r>
            <a:r>
              <a:rPr lang="zh-CN" altLang="en-US" dirty="0"/>
              <a:t>： </a:t>
            </a:r>
            <a:r>
              <a:rPr lang="en-US" altLang="zh-CN" dirty="0"/>
              <a:t>identify country as “globalizer” if </a:t>
            </a:r>
          </a:p>
          <a:p>
            <a:pPr lvl="1"/>
            <a:r>
              <a:rPr lang="en-US" altLang="zh-CN" dirty="0"/>
              <a:t>significantly increased their ratios of trade to GDP between the late 1970s and the late 1990s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639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DDF93-4F24-4F4B-86CB-DECC07E0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Debate in research history: </a:t>
            </a:r>
            <a:br>
              <a:rPr lang="en-US" altLang="zh-CN" dirty="0"/>
            </a:br>
            <a:r>
              <a:rPr lang="en-US" altLang="zh-CN" sz="3200" dirty="0"/>
              <a:t>Cross-Country Growth Regressions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3A7EE9-EEA4-400F-B0F8-68A232EB8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Whether the relationship between a country trade as a share of GDP and its growth rate is strong and robust or not</a:t>
            </a:r>
          </a:p>
          <a:p>
            <a:r>
              <a:rPr lang="en-US" altLang="zh-CN" dirty="0"/>
              <a:t>Whether the relationship between measures of policies related to openness and growth is robust or not</a:t>
            </a:r>
          </a:p>
          <a:p>
            <a:r>
              <a:rPr lang="en-US" altLang="zh-CN" dirty="0"/>
              <a:t>Whether researchers should be guided by a theoretical model or not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14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D15C1-2BBB-484F-BEF9-DD1B1057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Debate in research history: </a:t>
            </a:r>
            <a:br>
              <a:rPr lang="en-US" altLang="zh-CN" dirty="0"/>
            </a:br>
            <a:r>
              <a:rPr lang="en-US" altLang="zh-CN" sz="3600" dirty="0"/>
              <a:t>Studies of Mexico’s Stagnation and </a:t>
            </a:r>
            <a:r>
              <a:rPr lang="en-US" altLang="zh-CN" sz="3600" i="1" dirty="0"/>
              <a:t>China’s Fast Growth</a:t>
            </a:r>
            <a:r>
              <a:rPr lang="en-US" altLang="zh-CN" sz="3600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DC58D7-82BD-4E1E-8C0D-B8AAA002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Mexico has an inefficient financial system and is lack of contract enforcement</a:t>
            </a:r>
          </a:p>
          <a:p>
            <a:r>
              <a:rPr lang="en-US" altLang="zh-CN" dirty="0"/>
              <a:t>Mexico has a rigid labor market</a:t>
            </a:r>
          </a:p>
          <a:p>
            <a:r>
              <a:rPr lang="en-US" altLang="zh-CN" dirty="0"/>
              <a:t>Producers in Mexico have less access to credit and technical assistant</a:t>
            </a:r>
          </a:p>
          <a:p>
            <a:r>
              <a:rPr lang="en-US" altLang="zh-CN" dirty="0"/>
              <a:t>China reallocates resources from inefficient firms to efficient firms within manufacturing sector</a:t>
            </a:r>
          </a:p>
          <a:p>
            <a:r>
              <a:rPr lang="en-US" altLang="zh-CN" dirty="0"/>
              <a:t>China’s reform attracts efficient foreign firms to invest in China</a:t>
            </a:r>
          </a:p>
          <a:p>
            <a:r>
              <a:rPr lang="en-US" altLang="zh-CN" dirty="0"/>
              <a:t>China has a strong central government</a:t>
            </a:r>
          </a:p>
          <a:p>
            <a:endParaRPr lang="en-US" altLang="zh-CN" dirty="0"/>
          </a:p>
          <a:p>
            <a:r>
              <a:rPr lang="en-US" altLang="zh-CN" dirty="0"/>
              <a:t>Counterview: Mexico has almost the same situation as China.</a:t>
            </a:r>
          </a:p>
          <a:p>
            <a:r>
              <a:rPr lang="en-US" altLang="zh-CN" dirty="0"/>
              <a:t>Possible reason:  China is at a lower level of development.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2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E2FDE-35B5-449A-822B-E108EA1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Gains from Terms of Trade</a:t>
            </a:r>
            <a:br>
              <a:rPr lang="en-US" altLang="zh-CN" dirty="0"/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E418D6-C636-460F-9D9C-2D906425BB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879666"/>
                <a:ext cx="9601200" cy="3581400"/>
              </a:xfrm>
            </p:spPr>
            <p:txBody>
              <a:bodyPr/>
              <a:lstStyle/>
              <a:p>
                <a:r>
                  <a:rPr lang="en-US" altLang="zh-CN" dirty="0" err="1"/>
                  <a:t>p</a:t>
                </a:r>
                <a:r>
                  <a:rPr lang="en-US" altLang="zh-CN" baseline="-25000" dirty="0" err="1"/>
                  <a:t>t</a:t>
                </a:r>
                <a:r>
                  <a:rPr lang="en-US" altLang="zh-CN" baseline="-25000" dirty="0"/>
                  <a:t> </a:t>
                </a:r>
                <a:r>
                  <a:rPr lang="en-US" altLang="zh-CN" dirty="0"/>
                  <a:t>: the terms of trade</a:t>
                </a:r>
              </a:p>
              <a:p>
                <a:r>
                  <a:rPr lang="el-GR" altLang="zh-CN" dirty="0"/>
                  <a:t>τ</a:t>
                </a:r>
                <a:r>
                  <a:rPr lang="en-US" altLang="zh-CN" dirty="0"/>
                  <a:t> : ad valorem tariff</a:t>
                </a:r>
              </a:p>
              <a:p>
                <a:endParaRPr lang="en-US" altLang="zh-CN" sz="3200" dirty="0"/>
              </a:p>
              <a:p>
                <a:r>
                  <a:rPr lang="en-US" altLang="zh-CN" sz="3200" dirty="0"/>
                  <a:t>Real Gross Domestic Income (GDI)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𝐺𝐷𝐼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den>
                    </m:f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bSup>
                      </m:den>
                    </m:f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</m:den>
                    </m:f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den>
                    </m:f>
                  </m:oMath>
                </a14:m>
                <a:endParaRPr lang="zh-CN" altLang="en-US" sz="32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E418D6-C636-460F-9D9C-2D906425B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879666"/>
                <a:ext cx="9601200" cy="3581400"/>
              </a:xfrm>
              <a:blipFill>
                <a:blip r:embed="rId2"/>
                <a:stretch>
                  <a:fillRect l="-1460" t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CA7C50BE-76E6-4720-8BAF-B670BF0C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71700"/>
            <a:ext cx="9832157" cy="7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9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E526C-30CF-4D7E-8EE9-05CE4C5B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Gains from Terms of Trade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ADEF497-C758-42BF-9ADF-5C3FC5C58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13" y="2171700"/>
            <a:ext cx="7915373" cy="4641568"/>
          </a:xfrm>
        </p:spPr>
      </p:pic>
    </p:spTree>
    <p:extLst>
      <p:ext uri="{BB962C8B-B14F-4D97-AF65-F5344CB8AC3E}">
        <p14:creationId xmlns:p14="http://schemas.microsoft.com/office/powerpoint/2010/main" val="260541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03EA93-FC4F-4A8B-9BE0-36A6654E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Gains from new varieties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213964-F454-421D-AC33-9169C7B37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Trade liberalization changes the composition of varieties that are available for consumption.</a:t>
            </a:r>
          </a:p>
          <a:p>
            <a:r>
              <a:rPr lang="en-US" altLang="zh-CN" dirty="0"/>
              <a:t>Capturing the impact of changing varieties is difficult with standard measurements</a:t>
            </a:r>
          </a:p>
          <a:p>
            <a:r>
              <a:rPr lang="en-US" altLang="zh-CN" dirty="0"/>
              <a:t>Construct a</a:t>
            </a:r>
            <a:r>
              <a:rPr lang="zh-CN" altLang="en-US" dirty="0"/>
              <a:t> </a:t>
            </a:r>
            <a:r>
              <a:rPr lang="en-US" altLang="zh-CN" dirty="0"/>
              <a:t>measure of bias in import price to compute gains from greater varieties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85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80E0A-89AC-4FF5-BC6F-31D89F33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Gains from new varieties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959800-AD7D-468F-A21B-23EC442506C8}"/>
              </a:ext>
            </a:extLst>
          </p:cNvPr>
          <p:cNvSpPr txBox="1"/>
          <p:nvPr/>
        </p:nvSpPr>
        <p:spPr>
          <a:xfrm>
            <a:off x="1442504" y="4629234"/>
            <a:ext cx="40950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G: set of all imported goods</a:t>
            </a:r>
          </a:p>
          <a:p>
            <a:r>
              <a:rPr lang="en-US" altLang="zh-CN" dirty="0" err="1"/>
              <a:t>I</a:t>
            </a:r>
            <a:r>
              <a:rPr lang="en-US" altLang="zh-CN" baseline="-25000" dirty="0" err="1"/>
              <a:t>gt</a:t>
            </a:r>
            <a:r>
              <a:rPr lang="zh-CN" altLang="en-US" dirty="0"/>
              <a:t>：</a:t>
            </a:r>
            <a:r>
              <a:rPr lang="en-US" altLang="zh-CN" dirty="0"/>
              <a:t>set of all varieties available at time t</a:t>
            </a:r>
          </a:p>
          <a:p>
            <a:r>
              <a:rPr lang="en-US" altLang="zh-CN" dirty="0" err="1"/>
              <a:t>x</a:t>
            </a:r>
            <a:r>
              <a:rPr lang="en-US" altLang="zh-CN" baseline="-25000" dirty="0" err="1"/>
              <a:t>git</a:t>
            </a:r>
            <a:r>
              <a:rPr lang="en-US" altLang="zh-CN" baseline="-25000" dirty="0"/>
              <a:t> </a:t>
            </a:r>
            <a:r>
              <a:rPr lang="en-US" altLang="zh-CN" dirty="0"/>
              <a:t>: consumption of variety I of good g</a:t>
            </a:r>
          </a:p>
          <a:p>
            <a:r>
              <a:rPr lang="en-US" altLang="zh-CN" dirty="0" err="1"/>
              <a:t>d</a:t>
            </a:r>
            <a:r>
              <a:rPr lang="en-US" altLang="zh-CN" baseline="-25000" dirty="0" err="1"/>
              <a:t>git</a:t>
            </a:r>
            <a:r>
              <a:rPr lang="en-US" altLang="zh-CN" baseline="-25000" dirty="0"/>
              <a:t> </a:t>
            </a:r>
            <a:r>
              <a:rPr lang="en-US" altLang="zh-CN" dirty="0"/>
              <a:t>: a variety specific demand shifter</a:t>
            </a:r>
          </a:p>
          <a:p>
            <a:r>
              <a:rPr lang="el-GR" altLang="zh-CN" dirty="0"/>
              <a:t>σ</a:t>
            </a:r>
            <a:r>
              <a:rPr lang="en-US" altLang="zh-CN" baseline="-25000" dirty="0"/>
              <a:t>g</a:t>
            </a:r>
            <a:r>
              <a:rPr lang="en-US" altLang="zh-CN" dirty="0"/>
              <a:t> : elasticity of </a:t>
            </a:r>
            <a:r>
              <a:rPr lang="en-US" altLang="zh-CN" dirty="0" err="1"/>
              <a:t>subsitution</a:t>
            </a:r>
            <a:endParaRPr lang="en-US" altLang="zh-CN" dirty="0"/>
          </a:p>
          <a:p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5DA19CF-80DF-464E-B1AF-7F0F4C730C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5966"/>
            <a:ext cx="5410669" cy="194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E0967AB-10B6-44B3-B8D7-B2FB39035CBA}"/>
              </a:ext>
            </a:extLst>
          </p:cNvPr>
          <p:cNvSpPr txBox="1"/>
          <p:nvPr/>
        </p:nvSpPr>
        <p:spPr>
          <a:xfrm>
            <a:off x="1371600" y="2171700"/>
            <a:ext cx="10404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Sub-utility of imported good g at time t is an aggregation of varieties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157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7632C-71D4-4CC9-A382-62DB1432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Gains from new varieties</a:t>
            </a:r>
            <a:endParaRPr lang="zh-CN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7A53E5-2A0B-4EA1-9741-71F3144A3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56530"/>
            <a:ext cx="9825692" cy="11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518DF1-4A22-4519-AC81-908AA7AE4149}"/>
              </a:ext>
            </a:extLst>
          </p:cNvPr>
          <p:cNvSpPr txBox="1"/>
          <p:nvPr/>
        </p:nvSpPr>
        <p:spPr>
          <a:xfrm>
            <a:off x="1371600" y="2171700"/>
            <a:ext cx="982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Exact price index given the vectors of price </a:t>
            </a:r>
            <a:r>
              <a:rPr lang="en-US" altLang="zh-CN" sz="3200" dirty="0" err="1"/>
              <a:t>p</a:t>
            </a:r>
            <a:r>
              <a:rPr lang="en-US" altLang="zh-CN" sz="3200" baseline="-25000" dirty="0" err="1"/>
              <a:t>gt</a:t>
            </a:r>
            <a:r>
              <a:rPr lang="en-US" altLang="zh-CN" sz="3200" dirty="0"/>
              <a:t> and quantity </a:t>
            </a:r>
            <a:r>
              <a:rPr lang="en-US" altLang="zh-CN" sz="3200" dirty="0" err="1"/>
              <a:t>x</a:t>
            </a:r>
            <a:r>
              <a:rPr lang="en-US" altLang="zh-CN" sz="3200" baseline="-25000" dirty="0" err="1"/>
              <a:t>gt</a:t>
            </a:r>
            <a:endParaRPr lang="en-US" altLang="zh-CN" sz="3200" dirty="0"/>
          </a:p>
          <a:p>
            <a:r>
              <a:rPr lang="en-US" altLang="zh-CN" dirty="0"/>
              <a:t> </a:t>
            </a:r>
          </a:p>
          <a:p>
            <a:r>
              <a:rPr lang="en-US" altLang="zh-CN" baseline="-25000" dirty="0"/>
              <a:t>  </a:t>
            </a:r>
            <a:endParaRPr lang="en-US" altLang="zh-CN" dirty="0"/>
          </a:p>
          <a:p>
            <a:r>
              <a:rPr lang="en-US" altLang="zh-CN" sz="2800" dirty="0"/>
              <a:t>   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043803-D69E-4177-BFFB-0B22A128163B}"/>
                  </a:ext>
                </a:extLst>
              </p:cNvPr>
              <p:cNvSpPr txBox="1"/>
              <p:nvPr/>
            </p:nvSpPr>
            <p:spPr>
              <a:xfrm>
                <a:off x="1371600" y="4067717"/>
                <a:ext cx="2930482" cy="1827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altLang="zh-CN" dirty="0"/>
                  <a:t>: CES ideal price index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𝑔𝑡</m:t>
                        </m:r>
                      </m:sub>
                    </m:sSub>
                  </m:oMath>
                </a14:m>
                <a:r>
                  <a:rPr lang="en-US" altLang="zh-CN" dirty="0"/>
                  <a:t>: ideal log change weight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043803-D69E-4177-BFFB-0B22A1281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67717"/>
                <a:ext cx="2930482" cy="1827680"/>
              </a:xfrm>
              <a:prstGeom prst="rect">
                <a:avLst/>
              </a:prstGeom>
              <a:blipFill>
                <a:blip r:embed="rId3"/>
                <a:stretch>
                  <a:fillRect t="-1333" r="-1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26634E83-7C64-4213-A3E6-0EFAB1BB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27260"/>
            <a:ext cx="2876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7723E4F-DF04-48F8-89C2-CF1322916900}"/>
              </a:ext>
            </a:extLst>
          </p:cNvPr>
          <p:cNvSpPr/>
          <p:nvPr/>
        </p:nvSpPr>
        <p:spPr>
          <a:xfrm>
            <a:off x="4302082" y="5671244"/>
            <a:ext cx="7226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ode2000"/>
              </a:rPr>
              <a:t>the share of the common varieties in total expenditure on good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63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40730-FC33-488C-B408-6AECA674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Gains from new varieties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630A40B-C622-4B2E-9323-567E01A09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7" y="2171700"/>
            <a:ext cx="8611386" cy="4689177"/>
          </a:xfrm>
        </p:spPr>
      </p:pic>
    </p:spTree>
    <p:extLst>
      <p:ext uri="{BB962C8B-B14F-4D97-AF65-F5344CB8AC3E}">
        <p14:creationId xmlns:p14="http://schemas.microsoft.com/office/powerpoint/2010/main" val="120607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EF5A3-A7B6-499D-ABF5-EA12B02E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Gains from new varieties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549998-02B7-4663-8BA8-7B0A095C9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11" y="2205883"/>
            <a:ext cx="10137923" cy="3619881"/>
          </a:xfrm>
        </p:spPr>
      </p:pic>
    </p:spTree>
    <p:extLst>
      <p:ext uri="{BB962C8B-B14F-4D97-AF65-F5344CB8AC3E}">
        <p14:creationId xmlns:p14="http://schemas.microsoft.com/office/powerpoint/2010/main" val="412696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BF818-C0C9-47E7-9204-B385DA34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of paper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A756DD-1457-4324-AA11-8C6058B0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680408"/>
          </a:xfrm>
        </p:spPr>
        <p:txBody>
          <a:bodyPr>
            <a:normAutofit/>
          </a:bodyPr>
          <a:lstStyle/>
          <a:p>
            <a:r>
              <a:rPr lang="en-US" altLang="zh-CN" dirty="0"/>
              <a:t>Kehoe: University of Minnesota, Federal Reserve Bank of Minneapolis, and NBER. Ruhl</a:t>
            </a:r>
            <a:r>
              <a:rPr lang="zh-CN" altLang="en-US" dirty="0"/>
              <a:t>： </a:t>
            </a:r>
            <a:r>
              <a:rPr lang="en-US" altLang="zh-CN" dirty="0"/>
              <a:t>University of Wisconsin Madison, and NBER</a:t>
            </a:r>
          </a:p>
          <a:p>
            <a:pPr marL="0" indent="0">
              <a:buNone/>
            </a:pPr>
            <a:r>
              <a:rPr lang="en-US" altLang="zh-CN" dirty="0"/>
              <a:t>      (National Bureau of Economic Research)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data used in this paper are available at www.econ.umn.edu/~tkehoe and at www.kimjruhl. com. </a:t>
            </a:r>
            <a:endParaRPr lang="zh-CN" altLang="en-US" dirty="0"/>
          </a:p>
        </p:txBody>
      </p:sp>
      <p:pic>
        <p:nvPicPr>
          <p:cNvPr id="1026" name="Picture 2" descr="ãtimothy j kehoeãçåçæå°çµæ">
            <a:extLst>
              <a:ext uri="{FF2B5EF4-FFF2-40B4-BE49-F238E27FC236}">
                <a16:creationId xmlns:a16="http://schemas.microsoft.com/office/drawing/2014/main" id="{94E29958-0D86-4555-8F95-E544580F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4" y="3429000"/>
            <a:ext cx="2291106" cy="22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8EB272-CB47-46F9-813C-59571A33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24" y="3429000"/>
            <a:ext cx="2291106" cy="22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0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35E8F-6C3A-4CC7-B2EA-724330ED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Neoclassical Growth Model and</a:t>
            </a:r>
            <a:br>
              <a:rPr lang="en-US" altLang="zh-CN" dirty="0"/>
            </a:br>
            <a:r>
              <a:rPr lang="en-US" altLang="zh-CN" dirty="0"/>
              <a:t>Power of Productivity</a:t>
            </a:r>
            <a:endParaRPr lang="zh-CN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89C17EF-1387-40FC-A32A-ED79C09FD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71700"/>
            <a:ext cx="2857748" cy="8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D3FC38-1A5E-4E9C-AE27-32FC47961B72}"/>
                  </a:ext>
                </a:extLst>
              </p:cNvPr>
              <p:cNvSpPr txBox="1"/>
              <p:nvPr/>
            </p:nvSpPr>
            <p:spPr>
              <a:xfrm>
                <a:off x="1371600" y="2971869"/>
                <a:ext cx="338874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: Output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/>
                  <a:t>Total Factor Productivity (TFP)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: Capital input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: Labor input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D3FC38-1A5E-4E9C-AE27-32FC4796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869"/>
                <a:ext cx="3388748" cy="1477328"/>
              </a:xfrm>
              <a:prstGeom prst="rect">
                <a:avLst/>
              </a:prstGeom>
              <a:blipFill>
                <a:blip r:embed="rId3"/>
                <a:stretch>
                  <a:fillRect t="-2479" r="-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92DC1881-D879-4D1F-87C1-458E0087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57769"/>
            <a:ext cx="3388748" cy="10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CFD0AC6-BEA5-448F-A0F4-BE3D8BA6209B}"/>
                  </a:ext>
                </a:extLst>
              </p:cNvPr>
              <p:cNvSpPr txBox="1"/>
              <p:nvPr/>
            </p:nvSpPr>
            <p:spPr>
              <a:xfrm>
                <a:off x="1371600" y="5603359"/>
                <a:ext cx="28292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: Working age population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CFD0AC6-BEA5-448F-A0F4-BE3D8BA6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03359"/>
                <a:ext cx="2829236" cy="646331"/>
              </a:xfrm>
              <a:prstGeom prst="rect">
                <a:avLst/>
              </a:prstGeom>
              <a:blipFill>
                <a:blip r:embed="rId5"/>
                <a:stretch>
                  <a:fillRect t="-4717" r="-1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3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CCD1E-1E1D-4738-AA7C-866525F1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Neoclassical Growth Model and</a:t>
            </a:r>
            <a:br>
              <a:rPr lang="en-US" altLang="zh-CN" dirty="0"/>
            </a:br>
            <a:r>
              <a:rPr lang="en-US" altLang="zh-CN" dirty="0"/>
              <a:t>Power of Productivity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178E705-B1A2-46AA-8FBC-09BBD27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10" y="2174107"/>
            <a:ext cx="7272779" cy="4683893"/>
          </a:xfrm>
        </p:spPr>
      </p:pic>
    </p:spTree>
    <p:extLst>
      <p:ext uri="{BB962C8B-B14F-4D97-AF65-F5344CB8AC3E}">
        <p14:creationId xmlns:p14="http://schemas.microsoft.com/office/powerpoint/2010/main" val="382669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A87E-6E61-4776-B5EF-34AB4D06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Neoclassical Growth Model and</a:t>
            </a:r>
            <a:br>
              <a:rPr lang="en-US" altLang="zh-CN" dirty="0"/>
            </a:br>
            <a:r>
              <a:rPr lang="en-US" altLang="zh-CN" dirty="0"/>
              <a:t>Power of Productivity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C0A9C19-92B9-459C-ADDB-14DAD7F77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66" y="2181864"/>
            <a:ext cx="6952268" cy="4676136"/>
          </a:xfrm>
        </p:spPr>
      </p:pic>
    </p:spTree>
    <p:extLst>
      <p:ext uri="{BB962C8B-B14F-4D97-AF65-F5344CB8AC3E}">
        <p14:creationId xmlns:p14="http://schemas.microsoft.com/office/powerpoint/2010/main" val="323490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E58DD-2DAB-4133-8EAB-B7A42469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answers to the question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F97AB-D447-42E8-BC99-32298CC9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1. It may be that the predominance of intrafirm trade between Mexico and the United States reduces the incentives toward competition and innovation that would arise from trade and foreign investment reforms.</a:t>
            </a:r>
          </a:p>
          <a:p>
            <a:endParaRPr lang="en-US" altLang="zh-CN" sz="2800" dirty="0"/>
          </a:p>
          <a:p>
            <a:r>
              <a:rPr lang="en-US" altLang="zh-CN" sz="2800" dirty="0"/>
              <a:t>2. Mexico is not experiencing the rapid catch-up growth that China is experiencing now because it already had this sort of catch-up during the period 1953-81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826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4AD11-28A6-41ED-8E27-FF3C299B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answers to the question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82B5F44-CAEE-482E-95EF-3784A85A7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85577"/>
            <a:ext cx="7162800" cy="4672423"/>
          </a:xfrm>
        </p:spPr>
      </p:pic>
    </p:spTree>
    <p:extLst>
      <p:ext uri="{BB962C8B-B14F-4D97-AF65-F5344CB8AC3E}">
        <p14:creationId xmlns:p14="http://schemas.microsoft.com/office/powerpoint/2010/main" val="1381872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D0116-02F4-43CB-909D-E4550A0B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answers to the question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1591328-8F30-4FA5-8ED4-326FCD4F2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2171700"/>
            <a:ext cx="7115175" cy="4646646"/>
          </a:xfrm>
        </p:spPr>
      </p:pic>
    </p:spTree>
    <p:extLst>
      <p:ext uri="{BB962C8B-B14F-4D97-AF65-F5344CB8AC3E}">
        <p14:creationId xmlns:p14="http://schemas.microsoft.com/office/powerpoint/2010/main" val="193320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C21DF-C801-4F78-A95B-3B81D1F3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 opinion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EFF18-1AAB-4C04-B660-E0864E448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2010 Gross Domestic Income per capita: </a:t>
            </a:r>
          </a:p>
          <a:p>
            <a:r>
              <a:rPr lang="en-US" altLang="zh-CN" dirty="0"/>
              <a:t>China:7776 USD</a:t>
            </a:r>
          </a:p>
          <a:p>
            <a:r>
              <a:rPr lang="en-US" altLang="zh-CN" dirty="0"/>
              <a:t>Mexico: 11914 USD</a:t>
            </a:r>
          </a:p>
          <a:p>
            <a:endParaRPr lang="en-US" altLang="zh-CN" dirty="0"/>
          </a:p>
          <a:p>
            <a:r>
              <a:rPr lang="en-US" altLang="zh-CN" dirty="0"/>
              <a:t>China is at the same level as the data in Mexico in 1973, which is 7653 USD</a:t>
            </a:r>
          </a:p>
          <a:p>
            <a:r>
              <a:rPr lang="en-US" altLang="zh-CN" dirty="0"/>
              <a:t>China real GDP growth rate is around 6%</a:t>
            </a:r>
          </a:p>
          <a:p>
            <a:r>
              <a:rPr lang="en-US" altLang="zh-CN" dirty="0"/>
              <a:t>In 1973, real GDP growth rate in Mexico is fluctuating between 2% and 6%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52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F7F8EC6-5877-4A71-AAEE-4244DD112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74" y="9574"/>
            <a:ext cx="10459726" cy="6838851"/>
          </a:xfrm>
        </p:spPr>
      </p:pic>
    </p:spTree>
    <p:extLst>
      <p:ext uri="{BB962C8B-B14F-4D97-AF65-F5344CB8AC3E}">
        <p14:creationId xmlns:p14="http://schemas.microsoft.com/office/powerpoint/2010/main" val="2220495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8">
            <a:extLst>
              <a:ext uri="{FF2B5EF4-FFF2-40B4-BE49-F238E27FC236}">
                <a16:creationId xmlns:a16="http://schemas.microsoft.com/office/drawing/2014/main" id="{BBD42B3D-2DFE-40B6-954E-4DA3F8E7C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075886"/>
              </p:ext>
            </p:extLst>
          </p:nvPr>
        </p:nvGraphicFramePr>
        <p:xfrm>
          <a:off x="981075" y="252412"/>
          <a:ext cx="10972800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377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C87D9C-151E-4F38-953F-C6F5F4A6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/>
              <a:t>Thank you </a:t>
            </a:r>
            <a:endParaRPr lang="zh-CN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119377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334A5-ACDA-481C-84CF-02F171F3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Catalogue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F37B8-A62E-4293-B31A-56113398A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1. Background</a:t>
            </a:r>
          </a:p>
          <a:p>
            <a:r>
              <a:rPr lang="en-US" altLang="zh-CN" sz="2800" dirty="0"/>
              <a:t>2. Debate in research history</a:t>
            </a:r>
          </a:p>
          <a:p>
            <a:r>
              <a:rPr lang="en-US" altLang="zh-CN" sz="2800" dirty="0"/>
              <a:t>3. Gains from trade</a:t>
            </a:r>
          </a:p>
          <a:p>
            <a:r>
              <a:rPr lang="en-US" altLang="zh-CN" sz="2800" dirty="0"/>
              <a:t>4. The Neoclassical Growth Model and Power of Productivity</a:t>
            </a:r>
          </a:p>
          <a:p>
            <a:r>
              <a:rPr lang="en-US" altLang="zh-CN" sz="2800" dirty="0"/>
              <a:t>5. Possible answers to the question and directions for future research</a:t>
            </a:r>
          </a:p>
          <a:p>
            <a:r>
              <a:rPr lang="en-US" altLang="zh-CN" sz="2800" dirty="0"/>
              <a:t>6. My opinion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1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642FC-CED3-4060-BB47-97F5F73C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Background: comparison between China and Mexico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F8EA4-4E70-4433-B6D5-CDEF0064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SAME:</a:t>
            </a:r>
          </a:p>
          <a:p>
            <a:r>
              <a:rPr lang="en-US" altLang="zh-CN" sz="2800" dirty="0"/>
              <a:t>Reforms:</a:t>
            </a:r>
          </a:p>
          <a:p>
            <a:pPr lvl="1"/>
            <a:r>
              <a:rPr lang="en-US" altLang="zh-CN" dirty="0"/>
              <a:t>Mexico: implemented a series of market-oriented reforms that culminated in the implementation of the North American Free Trade Agreement (NAFTA) in 1994.</a:t>
            </a:r>
          </a:p>
          <a:p>
            <a:pPr lvl="1"/>
            <a:r>
              <a:rPr lang="en-US" altLang="zh-CN" dirty="0"/>
              <a:t>China: Reform and opening; joined WTO in 2001. </a:t>
            </a:r>
          </a:p>
          <a:p>
            <a:r>
              <a:rPr lang="en-US" altLang="zh-CN" sz="2800" dirty="0"/>
              <a:t>Large amount of merchandise trade and foreign direct investment(FDI) in 1995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58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D7C80-5B27-42CD-BA49-AE7B385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Background: comparison between China and Mexico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6561800-B0A1-42B1-B540-44545619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6" y="2171700"/>
            <a:ext cx="7514948" cy="4658775"/>
          </a:xfrm>
        </p:spPr>
      </p:pic>
    </p:spTree>
    <p:extLst>
      <p:ext uri="{BB962C8B-B14F-4D97-AF65-F5344CB8AC3E}">
        <p14:creationId xmlns:p14="http://schemas.microsoft.com/office/powerpoint/2010/main" val="366725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10F9D-BC55-415A-A33D-2DB393F1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Background: comparison between China and Mexico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229E8835-FCD6-4602-8CEB-65AD0FCCB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2" y="2171700"/>
            <a:ext cx="7337395" cy="4675155"/>
          </a:xfrm>
        </p:spPr>
      </p:pic>
    </p:spTree>
    <p:extLst>
      <p:ext uri="{BB962C8B-B14F-4D97-AF65-F5344CB8AC3E}">
        <p14:creationId xmlns:p14="http://schemas.microsoft.com/office/powerpoint/2010/main" val="95669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8BE41-71A0-4EE4-90A9-2A3DF135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comparison between China and Mexico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000813-511D-4A33-97A0-E792340F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Difference:</a:t>
            </a:r>
          </a:p>
          <a:p>
            <a:r>
              <a:rPr lang="en-US" altLang="zh-CN" sz="2800" dirty="0"/>
              <a:t>Different economic growth rate:</a:t>
            </a:r>
          </a:p>
          <a:p>
            <a:pPr lvl="1"/>
            <a:r>
              <a:rPr lang="en-US" altLang="zh-CN" sz="2400" dirty="0"/>
              <a:t>Real GDP per working-age person (from 1985 to 2008)</a:t>
            </a:r>
          </a:p>
          <a:p>
            <a:pPr lvl="2"/>
            <a:r>
              <a:rPr lang="en-US" altLang="zh-CN" sz="2000" dirty="0"/>
              <a:t>China: 510%</a:t>
            </a:r>
          </a:p>
          <a:p>
            <a:pPr lvl="2"/>
            <a:r>
              <a:rPr lang="en-US" altLang="zh-CN" sz="2000" dirty="0"/>
              <a:t>Mexico: 10%</a:t>
            </a:r>
          </a:p>
        </p:txBody>
      </p:sp>
    </p:spTree>
    <p:extLst>
      <p:ext uri="{BB962C8B-B14F-4D97-AF65-F5344CB8AC3E}">
        <p14:creationId xmlns:p14="http://schemas.microsoft.com/office/powerpoint/2010/main" val="131982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02B4-655A-4B91-B989-D2D445E3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comparison between China and Mexico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7C2365C-D644-4F2B-8540-2C9E7703D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30" y="2172031"/>
            <a:ext cx="7239740" cy="4685969"/>
          </a:xfrm>
        </p:spPr>
      </p:pic>
    </p:spTree>
    <p:extLst>
      <p:ext uri="{BB962C8B-B14F-4D97-AF65-F5344CB8AC3E}">
        <p14:creationId xmlns:p14="http://schemas.microsoft.com/office/powerpoint/2010/main" val="194238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8BE41-71A0-4EE4-90A9-2A3DF135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comparison between China and Mexico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000813-511D-4A33-97A0-E792340F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Difference:</a:t>
            </a:r>
          </a:p>
          <a:p>
            <a:r>
              <a:rPr lang="en-US" altLang="zh-CN" sz="2800" dirty="0"/>
              <a:t>Different economic growth rate:</a:t>
            </a:r>
          </a:p>
          <a:p>
            <a:pPr lvl="1"/>
            <a:r>
              <a:rPr lang="en-US" altLang="zh-CN" sz="2400" dirty="0"/>
              <a:t>Real GDP per working-age person (from 1985 to 2008)</a:t>
            </a:r>
          </a:p>
          <a:p>
            <a:pPr lvl="2"/>
            <a:r>
              <a:rPr lang="en-US" altLang="zh-CN" sz="2000" dirty="0"/>
              <a:t>China: 510%</a:t>
            </a:r>
          </a:p>
          <a:p>
            <a:pPr lvl="2"/>
            <a:r>
              <a:rPr lang="en-US" altLang="zh-CN" sz="2000" dirty="0"/>
              <a:t>Mexico: 10%</a:t>
            </a:r>
          </a:p>
          <a:p>
            <a:pPr lvl="1"/>
            <a:r>
              <a:rPr lang="en-US" altLang="zh-CN" sz="2400" dirty="0"/>
              <a:t>Merchandise trade and FDI in 2008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174119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1107</TotalTime>
  <Words>902</Words>
  <Application>Microsoft Office PowerPoint</Application>
  <PresentationFormat>宽屏</PresentationFormat>
  <Paragraphs>126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Code2000</vt:lpstr>
      <vt:lpstr>等线</vt:lpstr>
      <vt:lpstr>Arial</vt:lpstr>
      <vt:lpstr>Calibri</vt:lpstr>
      <vt:lpstr>Calibri Light</vt:lpstr>
      <vt:lpstr>Cambria Math</vt:lpstr>
      <vt:lpstr>Franklin Gothic Book</vt:lpstr>
      <vt:lpstr>Wingdings 2</vt:lpstr>
      <vt:lpstr>HDOfficeLightV0</vt:lpstr>
      <vt:lpstr>剪切</vt:lpstr>
      <vt:lpstr>Why Have Economic Reforms in Mexico Not Generated Growth</vt:lpstr>
      <vt:lpstr>Introduction of paper</vt:lpstr>
      <vt:lpstr>Catalogue</vt:lpstr>
      <vt:lpstr>Background: comparison between China and Mexico</vt:lpstr>
      <vt:lpstr>Background: comparison between China and Mexico</vt:lpstr>
      <vt:lpstr>Background: comparison between China and Mexico</vt:lpstr>
      <vt:lpstr>Background: comparison between China and Mexico</vt:lpstr>
      <vt:lpstr>Background: comparison between China and Mexico</vt:lpstr>
      <vt:lpstr>Background: comparison between China and Mexico</vt:lpstr>
      <vt:lpstr>Debate in research history:  Cross-Country Growth Regressions</vt:lpstr>
      <vt:lpstr>Debate in research history:  Cross-Country Growth Regressions</vt:lpstr>
      <vt:lpstr>Debate in research history:  Studies of Mexico’s Stagnation and China’s Fast Growth </vt:lpstr>
      <vt:lpstr>Gains from Terms of Trade </vt:lpstr>
      <vt:lpstr>Gains from Terms of Trade</vt:lpstr>
      <vt:lpstr>Gains from new varieties</vt:lpstr>
      <vt:lpstr>Gains from new varieties</vt:lpstr>
      <vt:lpstr>Gains from new varieties</vt:lpstr>
      <vt:lpstr>Gains from new varieties</vt:lpstr>
      <vt:lpstr>Gains from new varieties</vt:lpstr>
      <vt:lpstr>The Neoclassical Growth Model and Power of Productivity</vt:lpstr>
      <vt:lpstr>The Neoclassical Growth Model and Power of Productivity</vt:lpstr>
      <vt:lpstr>The Neoclassical Growth Model and Power of Productivity</vt:lpstr>
      <vt:lpstr>Possible answers to the question</vt:lpstr>
      <vt:lpstr>Possible answers to the question</vt:lpstr>
      <vt:lpstr>Possible answers to the question</vt:lpstr>
      <vt:lpstr>My opinion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tony</dc:creator>
  <cp:lastModifiedBy>tony</cp:lastModifiedBy>
  <cp:revision>39</cp:revision>
  <dcterms:created xsi:type="dcterms:W3CDTF">2019-09-11T16:00:21Z</dcterms:created>
  <dcterms:modified xsi:type="dcterms:W3CDTF">2019-09-12T16:52:16Z</dcterms:modified>
</cp:coreProperties>
</file>